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5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EBECEE"/>
    <a:srgbClr val="DC454F"/>
    <a:srgbClr val="FAD77E"/>
    <a:srgbClr val="B7CCA0"/>
    <a:srgbClr val="FCCF5E"/>
    <a:srgbClr val="B33C43"/>
    <a:srgbClr val="BBD0A4"/>
    <a:srgbClr val="80B1C5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38" autoAdjust="0"/>
    <p:restoredTop sz="96341"/>
  </p:normalViewPr>
  <p:slideViewPr>
    <p:cSldViewPr snapToGrid="0" showGuides="1">
      <p:cViewPr>
        <p:scale>
          <a:sx n="120" d="100"/>
          <a:sy n="120" d="100"/>
        </p:scale>
        <p:origin x="616" y="3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70D2178-A46D-4F92-9524-A187979677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097" y="0"/>
            <a:ext cx="12233098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A9CEC5F-012F-4ED4-8FF7-AA6BDEFB31B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7571" y="1498600"/>
            <a:ext cx="8251372" cy="1006475"/>
          </a:xfrm>
        </p:spPr>
        <p:txBody>
          <a:bodyPr anchor="b"/>
          <a:lstStyle>
            <a:lvl1pPr algn="l">
              <a:defRPr sz="6000" b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B1DA6F-5106-476D-9CDD-62B2A2BC58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7571" y="2601119"/>
            <a:ext cx="8251372" cy="490424"/>
          </a:xfrm>
        </p:spPr>
        <p:txBody>
          <a:bodyPr>
            <a:noAutofit/>
          </a:bodyPr>
          <a:lstStyle>
            <a:lvl1pPr marL="0" indent="0" algn="l">
              <a:buNone/>
              <a:defRPr sz="3200" b="1">
                <a:solidFill>
                  <a:srgbClr val="FCCF5E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297291-3177-493B-8BE3-C044C9A80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B7C9D-A572-4C15-8776-F33DCB6FD37E}" type="datetimeFigureOut">
              <a:rPr lang="zh-CN" altLang="en-US" smtClean="0"/>
              <a:t>2023/5/17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32DB24-8E99-45EB-9CD3-9BF6FE4DC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AD5703-7E84-4056-8475-16A92384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F1D5A-5A0A-4395-B9CD-3D4DB26365F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1CF367B8-EEAB-43BA-A2C8-80286494C68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07570" y="3183788"/>
            <a:ext cx="3722915" cy="365125"/>
          </a:xfrm>
        </p:spPr>
        <p:txBody>
          <a:bodyPr>
            <a:normAutofit/>
          </a:bodyPr>
          <a:lstStyle>
            <a:lvl1pPr marL="0" indent="0">
              <a:buNone/>
              <a:defRPr sz="2000" b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单击此处编辑内容</a:t>
            </a:r>
          </a:p>
        </p:txBody>
      </p:sp>
    </p:spTree>
    <p:extLst>
      <p:ext uri="{BB962C8B-B14F-4D97-AF65-F5344CB8AC3E}">
        <p14:creationId xmlns:p14="http://schemas.microsoft.com/office/powerpoint/2010/main" val="4169023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>
            <a:extLst>
              <a:ext uri="{FF2B5EF4-FFF2-40B4-BE49-F238E27FC236}">
                <a16:creationId xmlns:a16="http://schemas.microsoft.com/office/drawing/2014/main" id="{49558CBF-64F5-413D-B8C3-97D1E0E52B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699" y="0"/>
            <a:ext cx="12191851" cy="6858000"/>
          </a:xfrm>
          <a:prstGeom prst="rect">
            <a:avLst/>
          </a:prstGeom>
        </p:spPr>
      </p:pic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10FADC-4739-48EF-9103-59CB1AF1C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B7C9D-A572-4C15-8776-F33DCB6FD37E}" type="datetimeFigureOut">
              <a:rPr lang="zh-CN" altLang="en-US" smtClean="0"/>
              <a:t>2023/5/17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9F9D87-1F55-4445-87F9-7C5DCAD26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9BD02E-60B6-4183-9D04-0D5FCB9E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F1D5A-5A0A-4395-B9CD-3D4DB26365F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1C674403-A819-4AC7-B26C-872639C104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80217" y="2060002"/>
            <a:ext cx="7457394" cy="457200"/>
          </a:xfrm>
        </p:spPr>
        <p:txBody>
          <a:bodyPr/>
          <a:lstStyle>
            <a:lvl1pPr>
              <a:defRPr b="1">
                <a:solidFill>
                  <a:srgbClr val="80B1C5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2" name="文本占位符 20">
            <a:extLst>
              <a:ext uri="{FF2B5EF4-FFF2-40B4-BE49-F238E27FC236}">
                <a16:creationId xmlns:a16="http://schemas.microsoft.com/office/drawing/2014/main" id="{EFDE8F9C-ED00-4928-82DD-BBFB72FD6D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275114" y="4174117"/>
            <a:ext cx="7457394" cy="457200"/>
          </a:xfrm>
        </p:spPr>
        <p:txBody>
          <a:bodyPr/>
          <a:lstStyle>
            <a:lvl1pPr>
              <a:defRPr b="1">
                <a:solidFill>
                  <a:srgbClr val="80B1C5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3" name="文本占位符 20">
            <a:extLst>
              <a:ext uri="{FF2B5EF4-FFF2-40B4-BE49-F238E27FC236}">
                <a16:creationId xmlns:a16="http://schemas.microsoft.com/office/drawing/2014/main" id="{333B9C4E-38AD-40B1-B51D-5A99E1B38E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275114" y="3104569"/>
            <a:ext cx="7457394" cy="457200"/>
          </a:xfrm>
        </p:spPr>
        <p:txBody>
          <a:bodyPr/>
          <a:lstStyle>
            <a:lvl1pPr>
              <a:defRPr b="1">
                <a:solidFill>
                  <a:srgbClr val="80B1C5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25" name="文本占位符 20">
            <a:extLst>
              <a:ext uri="{FF2B5EF4-FFF2-40B4-BE49-F238E27FC236}">
                <a16:creationId xmlns:a16="http://schemas.microsoft.com/office/drawing/2014/main" id="{3E91FB04-1857-4F19-BF27-BEBDD73117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275114" y="5243665"/>
            <a:ext cx="7457394" cy="457200"/>
          </a:xfrm>
        </p:spPr>
        <p:txBody>
          <a:bodyPr/>
          <a:lstStyle>
            <a:lvl1pPr>
              <a:defRPr b="1">
                <a:solidFill>
                  <a:srgbClr val="80B1C5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4446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5F195E2-9986-401C-BC51-1D990E384E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9743" y="-419154"/>
            <a:ext cx="13324039" cy="749486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4FCF356-4F49-4738-87EB-AFC5384F3F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4543" y="2818151"/>
            <a:ext cx="5932714" cy="777876"/>
          </a:xfrm>
        </p:spPr>
        <p:txBody>
          <a:bodyPr>
            <a:normAutofit/>
          </a:bodyPr>
          <a:lstStyle>
            <a:lvl1pPr>
              <a:defRPr sz="4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单击此处编辑节标题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ACBFD7C-32E6-43A5-B801-9BAD1F1D9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B7C9D-A572-4C15-8776-F33DCB6FD37E}" type="datetimeFigureOut">
              <a:rPr lang="zh-CN" altLang="en-US" smtClean="0"/>
              <a:t>2023/5/17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B990166-AF61-4B6C-B1CE-514199A01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00B72D5-2F55-428B-B509-D3B7BF00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F1D5A-5A0A-4395-B9CD-3D4DB26365F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7155D168-8117-4409-82CD-FD3B2F86F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24543" y="3700463"/>
            <a:ext cx="5182281" cy="365125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DF79"/>
                </a:solidFill>
              </a:defRPr>
            </a:lvl1pPr>
          </a:lstStyle>
          <a:p>
            <a:pPr algn="dist"/>
            <a:r>
              <a:rPr lang="zh-CN" altLang="en-US" sz="2800" dirty="0">
                <a:solidFill>
                  <a:srgbClr val="FFDF79"/>
                </a:solidFill>
              </a:rPr>
              <a:t>单击此处编辑内容</a:t>
            </a:r>
          </a:p>
          <a:p>
            <a:pPr lvl="4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714277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EAD4866-8028-4B22-930B-4D3521A260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097" y="0"/>
            <a:ext cx="12233098" cy="6858000"/>
          </a:xfrm>
          <a:prstGeom prst="rect">
            <a:avLst/>
          </a:prstGeo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A6F2DC-58D6-4C35-9ABD-1FC7EB093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B7C9D-A572-4C15-8776-F33DCB6FD37E}" type="datetimeFigureOut">
              <a:rPr lang="zh-CN" altLang="en-US" smtClean="0"/>
              <a:t>2023/5/17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185C40-4A8F-40CB-8412-F5708B696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166BF1-FF37-41C7-8DD8-A8E908934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F1D5A-5A0A-4395-B9CD-3D4DB26365F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半闭框 1">
            <a:extLst>
              <a:ext uri="{FF2B5EF4-FFF2-40B4-BE49-F238E27FC236}">
                <a16:creationId xmlns:a16="http://schemas.microsoft.com/office/drawing/2014/main" id="{B3C14F51-2D0E-490C-BBA6-7740ECE66947}"/>
              </a:ext>
            </a:extLst>
          </p:cNvPr>
          <p:cNvSpPr/>
          <p:nvPr userDrawn="1"/>
        </p:nvSpPr>
        <p:spPr>
          <a:xfrm rot="8100000">
            <a:off x="-3044147" y="590626"/>
            <a:ext cx="4188183" cy="4188183"/>
          </a:xfrm>
          <a:prstGeom prst="halfFrame">
            <a:avLst>
              <a:gd name="adj1" fmla="val 10686"/>
              <a:gd name="adj2" fmla="val 109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C669C55C-369E-46CB-9587-D89BB9B256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20686" y="2105247"/>
            <a:ext cx="5689938" cy="684470"/>
          </a:xfrm>
        </p:spPr>
        <p:txBody>
          <a:bodyPr>
            <a:normAutofit/>
          </a:bodyPr>
          <a:lstStyle>
            <a:lvl1pPr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单击此处编辑节标题</a:t>
            </a:r>
          </a:p>
        </p:txBody>
      </p:sp>
      <p:sp>
        <p:nvSpPr>
          <p:cNvPr id="15" name="文本占位符 11">
            <a:extLst>
              <a:ext uri="{FF2B5EF4-FFF2-40B4-BE49-F238E27FC236}">
                <a16:creationId xmlns:a16="http://schemas.microsoft.com/office/drawing/2014/main" id="{B8B2A837-3F58-49EB-818A-5D39C9CC546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220686" y="2926241"/>
            <a:ext cx="5689938" cy="365125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DF79"/>
                </a:solidFill>
              </a:defRPr>
            </a:lvl1pPr>
          </a:lstStyle>
          <a:p>
            <a:pPr algn="dist"/>
            <a:r>
              <a:rPr lang="zh-CN" altLang="en-US" sz="2800" dirty="0">
                <a:solidFill>
                  <a:srgbClr val="FFDF79"/>
                </a:solidFill>
              </a:rPr>
              <a:t>单击此处编辑内容</a:t>
            </a:r>
          </a:p>
          <a:p>
            <a:pPr lvl="4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257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619FFC75-6DE8-4FCD-ADB8-D2B7FEF07A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851" cy="68580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E3669D3-9B2E-4936-ADC9-77E21C169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5115" y="523081"/>
            <a:ext cx="8316685" cy="779463"/>
          </a:xfrm>
        </p:spPr>
        <p:txBody>
          <a:bodyPr>
            <a:normAutofit/>
          </a:bodyPr>
          <a:lstStyle>
            <a:lvl1pPr>
              <a:defRPr sz="3600" b="0">
                <a:solidFill>
                  <a:srgbClr val="FCCF5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18C046B-BB8C-4294-AD05-D79289E9600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26029" y="1825625"/>
            <a:ext cx="9165771" cy="4351338"/>
          </a:xfrm>
        </p:spPr>
        <p:txBody>
          <a:bodyPr/>
          <a:lstStyle/>
          <a:p>
            <a:pPr lvl="0"/>
            <a:r>
              <a:rPr lang="zh-CN" altLang="en-US" dirty="0"/>
              <a:t>单击此处编辑内容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64AF6AC-07FA-4D48-933D-6671FCD6A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B7C9D-A572-4C15-8776-F33DCB6FD37E}" type="datetimeFigureOut">
              <a:rPr lang="zh-CN" altLang="en-US" smtClean="0"/>
              <a:t>2023/5/17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4A628C-7660-41F3-A231-543E6B605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F97E3A-10A3-4EE5-ADC5-F181D742F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F1D5A-5A0A-4395-B9CD-3D4DB26365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9221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7F1EF9C-8A4D-40B0-B9B3-3CE8817FA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B7C9D-A572-4C15-8776-F33DCB6FD37E}" type="datetimeFigureOut">
              <a:rPr lang="zh-CN" altLang="en-US" smtClean="0"/>
              <a:t>2023/5/17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2149AAE-FC2A-4FE1-9590-462339A8C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849C81-CD17-40A5-A07C-0DCD170A1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F1D5A-5A0A-4395-B9CD-3D4DB26365F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30AF9AB-5451-4D74-B73E-2A767AEB6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5115" y="523081"/>
            <a:ext cx="8316685" cy="779463"/>
          </a:xfrm>
        </p:spPr>
        <p:txBody>
          <a:bodyPr>
            <a:normAutofit/>
          </a:bodyPr>
          <a:lstStyle>
            <a:lvl1pPr>
              <a:defRPr sz="3600" b="0">
                <a:solidFill>
                  <a:srgbClr val="FCCF5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D280D35-4D2B-47A2-B882-DCB1A73622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" y="0"/>
            <a:ext cx="12191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892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2CB290A-2478-40EF-BFFD-E0F0F948F7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" y="0"/>
            <a:ext cx="12191851" cy="6858000"/>
          </a:xfrm>
          <a:prstGeom prst="rect">
            <a:avLst/>
          </a:prstGeom>
        </p:spPr>
      </p:pic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AA3A86E-21D7-4394-9B89-3742EA263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B7C9D-A572-4C15-8776-F33DCB6FD37E}" type="datetimeFigureOut">
              <a:rPr lang="zh-CN" altLang="en-US" smtClean="0"/>
              <a:t>2023/5/17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3C4FB3-565D-4E08-A943-F105E2720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C0D0316-B7A0-4D51-89CC-6FF58AB13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F1D5A-5A0A-4395-B9CD-3D4DB26365F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F049C87B-EE60-43E1-A3B2-014CD658E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5115" y="523081"/>
            <a:ext cx="8316685" cy="779463"/>
          </a:xfrm>
        </p:spPr>
        <p:txBody>
          <a:bodyPr>
            <a:normAutofit/>
          </a:bodyPr>
          <a:lstStyle>
            <a:lvl1pPr>
              <a:defRPr sz="3600" b="0">
                <a:solidFill>
                  <a:srgbClr val="FCCF5E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2" name="内容占位符 21">
            <a:extLst>
              <a:ext uri="{FF2B5EF4-FFF2-40B4-BE49-F238E27FC236}">
                <a16:creationId xmlns:a16="http://schemas.microsoft.com/office/drawing/2014/main" id="{7E986649-3DA5-44B2-9188-0FE40511CE3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275115" y="1787311"/>
            <a:ext cx="4619821" cy="508573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单击此处编辑内容</a:t>
            </a:r>
          </a:p>
        </p:txBody>
      </p:sp>
      <p:sp>
        <p:nvSpPr>
          <p:cNvPr id="23" name="内容占位符 21">
            <a:extLst>
              <a:ext uri="{FF2B5EF4-FFF2-40B4-BE49-F238E27FC236}">
                <a16:creationId xmlns:a16="http://schemas.microsoft.com/office/drawing/2014/main" id="{8CBA4BCC-5D8D-4F25-8DA6-079E04C07C5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2275115" y="3947045"/>
            <a:ext cx="4619821" cy="508573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单击此处编辑内容</a:t>
            </a:r>
          </a:p>
        </p:txBody>
      </p:sp>
      <p:sp>
        <p:nvSpPr>
          <p:cNvPr id="24" name="内容占位符 21">
            <a:extLst>
              <a:ext uri="{FF2B5EF4-FFF2-40B4-BE49-F238E27FC236}">
                <a16:creationId xmlns:a16="http://schemas.microsoft.com/office/drawing/2014/main" id="{E21507AC-B859-4B82-A89F-B7620EC22A16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276804" y="2872872"/>
            <a:ext cx="4619821" cy="50857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单击此处编辑内容</a:t>
            </a:r>
          </a:p>
        </p:txBody>
      </p:sp>
      <p:sp>
        <p:nvSpPr>
          <p:cNvPr id="29" name="内容占位符 21">
            <a:extLst>
              <a:ext uri="{FF2B5EF4-FFF2-40B4-BE49-F238E27FC236}">
                <a16:creationId xmlns:a16="http://schemas.microsoft.com/office/drawing/2014/main" id="{A0E0B07E-AB0C-4726-8BAE-DB2460E9412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276804" y="5032606"/>
            <a:ext cx="4619821" cy="508573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单击此处编辑内容</a:t>
            </a:r>
          </a:p>
        </p:txBody>
      </p:sp>
    </p:spTree>
    <p:extLst>
      <p:ext uri="{BB962C8B-B14F-4D97-AF65-F5344CB8AC3E}">
        <p14:creationId xmlns:p14="http://schemas.microsoft.com/office/powerpoint/2010/main" val="677335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EAD4866-8028-4B22-930B-4D3521A260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097" y="0"/>
            <a:ext cx="12233098" cy="6858000"/>
          </a:xfrm>
          <a:prstGeom prst="rect">
            <a:avLst/>
          </a:prstGeo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A6F2DC-58D6-4C35-9ABD-1FC7EB093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B7C9D-A572-4C15-8776-F33DCB6FD37E}" type="datetimeFigureOut">
              <a:rPr lang="zh-CN" altLang="en-US" smtClean="0"/>
              <a:t>2023/5/17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185C40-4A8F-40CB-8412-F5708B696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166BF1-FF37-41C7-8DD8-A8E908934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8F1D5A-5A0A-4395-B9CD-3D4DB26365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630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6F6CA9D-E27E-423D-A9E1-2D36B4D60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0511F1-6B4B-4D35-A8CC-266216899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2E050C-4B08-46E3-BF7C-209495435E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AB7C9D-A572-4C15-8776-F33DCB6FD37E}" type="datetimeFigureOut">
              <a:rPr lang="zh-CN" altLang="en-US" smtClean="0"/>
              <a:t>2023/5/17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6B3DED-0BAF-46E9-B626-268E5D8445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704D0B-60B2-4F30-B52F-B89756598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F1D5A-5A0A-4395-B9CD-3D4DB26365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5608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6" r:id="rId4"/>
    <p:sldLayoutId id="2147483650" r:id="rId5"/>
    <p:sldLayoutId id="2147483655" r:id="rId6"/>
    <p:sldLayoutId id="2147483654" r:id="rId7"/>
    <p:sldLayoutId id="2147483651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5C48399-EEAC-4CA0-987C-CAE42202E3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9199" y="3224512"/>
            <a:ext cx="9051283" cy="1006475"/>
          </a:xfrm>
        </p:spPr>
        <p:txBody>
          <a:bodyPr>
            <a:normAutofit fontScale="90000"/>
          </a:bodyPr>
          <a:lstStyle/>
          <a:p>
            <a:r>
              <a:rPr lang="zh-CN" altLang="en-US" sz="6600" dirty="0"/>
              <a:t>基于视觉词序列语义优化的非自回归视频描述研究</a:t>
            </a:r>
          </a:p>
        </p:txBody>
      </p:sp>
      <p:pic>
        <p:nvPicPr>
          <p:cNvPr id="7" name="图片 12">
            <a:extLst>
              <a:ext uri="{FF2B5EF4-FFF2-40B4-BE49-F238E27FC236}">
                <a16:creationId xmlns:a16="http://schemas.microsoft.com/office/drawing/2014/main" id="{39E62DAD-E9A6-017D-B483-CE59692EBF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816944E-CA26-279B-7FF3-59042D1C2920}"/>
              </a:ext>
            </a:extLst>
          </p:cNvPr>
          <p:cNvSpPr txBox="1"/>
          <p:nvPr/>
        </p:nvSpPr>
        <p:spPr>
          <a:xfrm>
            <a:off x="5476352" y="4371033"/>
            <a:ext cx="15888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答辩人：张毅</a:t>
            </a:r>
            <a:endParaRPr kumimoji="1" lang="en-US" altLang="zh-CN" dirty="0"/>
          </a:p>
          <a:p>
            <a:r>
              <a:rPr kumimoji="1" lang="zh-CN" altLang="en-US" dirty="0"/>
              <a:t>导师：钟忺</a:t>
            </a:r>
          </a:p>
        </p:txBody>
      </p:sp>
    </p:spTree>
    <p:extLst>
      <p:ext uri="{BB962C8B-B14F-4D97-AF65-F5344CB8AC3E}">
        <p14:creationId xmlns:p14="http://schemas.microsoft.com/office/powerpoint/2010/main" val="2491678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5DEF071D-D9B9-49C9-B251-5B65B4CD8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评审专家一意见及相关修改（</a:t>
            </a:r>
            <a:r>
              <a:rPr lang="en-US" altLang="zh-CN" dirty="0"/>
              <a:t>88</a:t>
            </a:r>
            <a:r>
              <a:rPr lang="zh-CN" altLang="en-US" dirty="0"/>
              <a:t>）</a:t>
            </a:r>
          </a:p>
        </p:txBody>
      </p:sp>
      <p:pic>
        <p:nvPicPr>
          <p:cNvPr id="8" name="图片 12">
            <a:extLst>
              <a:ext uri="{FF2B5EF4-FFF2-40B4-BE49-F238E27FC236}">
                <a16:creationId xmlns:a16="http://schemas.microsoft.com/office/drawing/2014/main" id="{E72FCD06-2C68-7B1D-3569-ADB93C894F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A5717089-6F08-3C61-DFF8-F992CF0A5700}"/>
                  </a:ext>
                </a:extLst>
              </p:cNvPr>
              <p:cNvSpPr/>
              <p:nvPr/>
            </p:nvSpPr>
            <p:spPr>
              <a:xfrm>
                <a:off x="281228" y="1809521"/>
                <a:ext cx="5129629" cy="169277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 algn="just">
                  <a:spcAft>
                    <a:spcPts val="1200"/>
                  </a:spcAft>
                  <a:buFont typeface="Wingdings" panose="05000000000000000000" pitchFamily="2" charset="2"/>
                  <a:buChar char="n"/>
                </a:pPr>
                <a:r>
                  <a:rPr lang="zh-CN" altLang="en-US" sz="2000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意见</a:t>
                </a:r>
                <a:r>
                  <a:rPr lang="en-US" altLang="zh-CN" sz="2000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</a:t>
                </a:r>
                <a:r>
                  <a:rPr lang="zh-CN" altLang="en-US" sz="2000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：在</a:t>
                </a:r>
                <a:r>
                  <a:rPr lang="en-US" altLang="zh-CN" sz="2000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2.1.1 “</a:t>
                </a:r>
                <a:r>
                  <a:rPr lang="zh-CN" altLang="en-US" sz="2000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任务描述”中，</a:t>
                </a:r>
                <a:r>
                  <a:rPr lang="zh-CN" altLang="en-US" sz="2000" b="1" kern="100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符号</a:t>
                </a:r>
                <a:r>
                  <a:rPr lang="zh-CN" altLang="en-US" sz="2000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解释不全面</a:t>
                </a:r>
                <a:endParaRPr lang="en-US" altLang="zh-CN" sz="2000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  <a:p>
                <a:pPr marL="342900" indent="-342900" algn="just">
                  <a:buFont typeface="Wingdings" panose="05000000000000000000" pitchFamily="2" charset="2"/>
                  <a:buChar char="p"/>
                </a:pPr>
                <a:r>
                  <a:rPr lang="zh-CN" altLang="en-US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修改说明：感谢评阅人的宝贵意见。</a:t>
                </a:r>
                <a:r>
                  <a:rPr lang="zh-CN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作者已在</a:t>
                </a:r>
                <a:r>
                  <a:rPr lang="en-US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2.1.1“</a:t>
                </a:r>
                <a:r>
                  <a:rPr lang="zh-CN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任务描述</a:t>
                </a:r>
                <a:r>
                  <a:rPr lang="en-US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”</a:t>
                </a:r>
                <a:r>
                  <a:rPr lang="zh-CN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中对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b="1" i="1" kern="100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kern="1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1" kern="1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  <m:t>𝑣</m:t>
                        </m:r>
                      </m:sub>
                    </m:sSub>
                  </m:oMath>
                </a14:m>
                <a:r>
                  <a:rPr lang="zh-CN" altLang="zh-CN" b="1" kern="100" dirty="0">
                    <a:solidFill>
                      <a:srgbClr val="C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b="1" i="1" kern="1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b="1" kern="1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altLang="zh-CN" b="1" kern="10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微软雅黑" panose="020B0503020204020204" pitchFamily="34" charset="-122"/>
                            <a:cs typeface="Times New Roman" panose="020206030504050203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zh-CN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和</a:t>
                </a:r>
                <a14:m>
                  <m:oMath xmlns:m="http://schemas.openxmlformats.org/officeDocument/2006/math">
                    <m:r>
                      <a:rPr lang="en-US" altLang="zh-CN" b="1" kern="100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微软雅黑" panose="020B0503020204020204" pitchFamily="34" charset="-122"/>
                        <a:cs typeface="Times New Roman" panose="02020603050405020304" pitchFamily="18" charset="0"/>
                      </a:rPr>
                      <m:t>𝜃</m:t>
                    </m:r>
                  </m:oMath>
                </a14:m>
                <a:r>
                  <a:rPr lang="zh-CN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等符号做了详细解释。（</a:t>
                </a:r>
                <a:r>
                  <a:rPr lang="zh-CN" altLang="zh-CN" b="1" kern="100" dirty="0">
                    <a:solidFill>
                      <a:srgbClr val="00B0F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论文第</a:t>
                </a:r>
                <a:r>
                  <a:rPr lang="en-US" altLang="zh-CN" b="1" kern="100" dirty="0">
                    <a:solidFill>
                      <a:srgbClr val="00B0F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12</a:t>
                </a:r>
                <a:r>
                  <a:rPr lang="zh-CN" altLang="zh-CN" b="1" kern="100" dirty="0">
                    <a:solidFill>
                      <a:srgbClr val="00B0F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页</a:t>
                </a:r>
                <a:r>
                  <a:rPr lang="zh-CN" altLang="zh-CN" b="1" kern="100" dirty="0">
                    <a:latin typeface="微软雅黑" panose="020B0503020204020204" pitchFamily="34" charset="-122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） </a:t>
                </a:r>
                <a:endParaRPr lang="en-US" altLang="zh-CN" b="1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A5717089-6F08-3C61-DFF8-F992CF0A57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1228" y="1809521"/>
                <a:ext cx="5129629" cy="1692771"/>
              </a:xfrm>
              <a:prstGeom prst="rect">
                <a:avLst/>
              </a:prstGeom>
              <a:blipFill>
                <a:blip r:embed="rId3"/>
                <a:stretch>
                  <a:fillRect l="-988" t="-2239" r="-1235" b="-522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矩形 2">
            <a:extLst>
              <a:ext uri="{FF2B5EF4-FFF2-40B4-BE49-F238E27FC236}">
                <a16:creationId xmlns:a16="http://schemas.microsoft.com/office/drawing/2014/main" id="{24F57958-E9C1-4731-0AC6-0416AA766625}"/>
              </a:ext>
            </a:extLst>
          </p:cNvPr>
          <p:cNvSpPr/>
          <p:nvPr/>
        </p:nvSpPr>
        <p:spPr>
          <a:xfrm>
            <a:off x="281227" y="3502292"/>
            <a:ext cx="5129629" cy="33547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：算法的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表现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相较于基线模型的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优势不明显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（如表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3-4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endParaRPr lang="en-US" altLang="zh-CN" sz="20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修改说明：感谢评阅人的宝贵意见。本章节提出的</a:t>
            </a:r>
            <a:r>
              <a:rPr lang="e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DSA-VWST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算法采用最简单的视觉帧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—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视觉词自适应对齐的方法，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对非自回归语义建模贡献了一种可行的思路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，相较于其余方法采用大量的额外组件的方式，本文除了采用的基线模型以外，额外提出的视觉词标签生成、对齐模块并不在最终本文最终保存的模型之内，因而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相较于基线模型并未增加任何计算复杂度的同时实现了的性能提升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BB46021-AFDC-CC67-2D99-B559293CB0ED}"/>
              </a:ext>
            </a:extLst>
          </p:cNvPr>
          <p:cNvSpPr/>
          <p:nvPr/>
        </p:nvSpPr>
        <p:spPr>
          <a:xfrm>
            <a:off x="5604717" y="1809521"/>
            <a:ext cx="5129629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：在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5.2“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未来工作展望”中，建议除了列出尚存在的问题外，提一下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可能的解决思路 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作者已在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5.2“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未来工作展望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”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中，对（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）、（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）、（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  <a:r>
              <a:rPr lang="zh-CN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作了一定的思路分析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。（</a:t>
            </a:r>
            <a:r>
              <a:rPr lang="zh-CN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论文第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51</a:t>
            </a:r>
            <a:r>
              <a:rPr lang="zh-CN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52</a:t>
            </a:r>
            <a:r>
              <a:rPr lang="zh-CN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页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296621E-FACA-0291-4E4E-664D6A5F324B}"/>
              </a:ext>
            </a:extLst>
          </p:cNvPr>
          <p:cNvSpPr/>
          <p:nvPr/>
        </p:nvSpPr>
        <p:spPr>
          <a:xfrm>
            <a:off x="5604716" y="4087068"/>
            <a:ext cx="5129629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：在表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4-4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4-5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中，建议在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最终方法</a:t>
            </a:r>
            <a:r>
              <a:rPr lang="en-US" altLang="zh-CN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/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配置后面注明“本文方法”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，以方便读者更容易地看出本文方法的优势 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作者已在</a:t>
            </a:r>
            <a:r>
              <a:rPr lang="zh-CN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表</a:t>
            </a:r>
            <a:r>
              <a:rPr lang="en-US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4-4</a:t>
            </a:r>
            <a:r>
              <a:rPr lang="zh-CN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en-US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4-5</a:t>
            </a:r>
            <a:r>
              <a:rPr lang="zh-CN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中对本方法进行了标注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。（</a:t>
            </a:r>
            <a:r>
              <a:rPr lang="zh-CN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论文第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46</a:t>
            </a:r>
            <a:r>
              <a:rPr lang="zh-CN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47</a:t>
            </a:r>
            <a:r>
              <a:rPr lang="zh-CN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页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3559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5DEF071D-D9B9-49C9-B251-5B65B4CD8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评审专家二意见及相关修改（</a:t>
            </a:r>
            <a:r>
              <a:rPr lang="en-US" altLang="zh-CN" dirty="0"/>
              <a:t>87</a:t>
            </a:r>
            <a:r>
              <a:rPr lang="zh-CN" altLang="en-US" dirty="0"/>
              <a:t>）</a:t>
            </a:r>
          </a:p>
        </p:txBody>
      </p:sp>
      <p:pic>
        <p:nvPicPr>
          <p:cNvPr id="8" name="图片 12">
            <a:extLst>
              <a:ext uri="{FF2B5EF4-FFF2-40B4-BE49-F238E27FC236}">
                <a16:creationId xmlns:a16="http://schemas.microsoft.com/office/drawing/2014/main" id="{E72FCD06-2C68-7B1D-3569-ADB93C894F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5717089-6F08-3C61-DFF8-F992CF0A5700}"/>
              </a:ext>
            </a:extLst>
          </p:cNvPr>
          <p:cNvSpPr/>
          <p:nvPr/>
        </p:nvSpPr>
        <p:spPr>
          <a:xfrm>
            <a:off x="409994" y="1441133"/>
            <a:ext cx="512962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：第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章的顶部章节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标题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文字位置不规范；部分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序号重复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，如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2.2.1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等，建议全面修订 </a:t>
            </a:r>
            <a:endParaRPr lang="en-US" altLang="zh-CN" sz="20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修改说明：感谢评阅人的宝贵意见。作者已对上述格式问题作了全面修订。第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两章的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标题段前行距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已与第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章的标题统一。错误的章节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2.2.1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标号已修改为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2.2.2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。（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12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页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4F57958-E9C1-4731-0AC6-0416AA766625}"/>
              </a:ext>
            </a:extLst>
          </p:cNvPr>
          <p:cNvSpPr/>
          <p:nvPr/>
        </p:nvSpPr>
        <p:spPr>
          <a:xfrm>
            <a:off x="5598026" y="1441133"/>
            <a:ext cx="5129629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：建议在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1.1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中给出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视频描述技术的示例图 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修改说明：感谢评阅人的宝贵意见。作者已在章节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1.1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中加入了如下两种视频描述技术的相关示意图以增强理解。（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论文第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页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BB46021-AFDC-CC67-2D99-B559293CB0ED}"/>
              </a:ext>
            </a:extLst>
          </p:cNvPr>
          <p:cNvSpPr/>
          <p:nvPr/>
        </p:nvSpPr>
        <p:spPr>
          <a:xfrm>
            <a:off x="351591" y="3995678"/>
            <a:ext cx="512962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参考文献格式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不够规范，文献题目及期刊会议名称等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大小写、样式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不统一；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2021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年及之后的文献少，文献调研不够全面 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修改说明：感谢评阅人的宝贵意见。作者已对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文献标题每个单词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统一采用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首字母大写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修订，期刊及会议名称也作了检查。同时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增加了</a:t>
            </a:r>
            <a:r>
              <a:rPr lang="en-US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篇</a:t>
            </a:r>
            <a:r>
              <a:rPr lang="en-US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2022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年及之后非自回归方向的调研文章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，并在章节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1.2.3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处作了引用。（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论文第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8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两页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92C33CE-B114-DE79-CD1E-1DEE18608D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7099" y="3272493"/>
            <a:ext cx="4763528" cy="129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39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5DEF071D-D9B9-49C9-B251-5B65B4CD8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评审专家二意见及相关修改（</a:t>
            </a:r>
            <a:r>
              <a:rPr lang="en-US" altLang="zh-CN" dirty="0"/>
              <a:t>87</a:t>
            </a:r>
            <a:r>
              <a:rPr lang="zh-CN" altLang="en-US" dirty="0"/>
              <a:t>）</a:t>
            </a:r>
          </a:p>
        </p:txBody>
      </p:sp>
      <p:pic>
        <p:nvPicPr>
          <p:cNvPr id="8" name="图片 12">
            <a:extLst>
              <a:ext uri="{FF2B5EF4-FFF2-40B4-BE49-F238E27FC236}">
                <a16:creationId xmlns:a16="http://schemas.microsoft.com/office/drawing/2014/main" id="{E72FCD06-2C68-7B1D-3569-ADB93C894F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5717089-6F08-3C61-DFF8-F992CF0A5700}"/>
              </a:ext>
            </a:extLst>
          </p:cNvPr>
          <p:cNvSpPr/>
          <p:nvPr/>
        </p:nvSpPr>
        <p:spPr>
          <a:xfrm>
            <a:off x="409994" y="1441133"/>
            <a:ext cx="512962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：文献调研分析总结不够全面突出，应在第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章中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单独成节给出当前视频描述中存在的主要问题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等 </a:t>
            </a:r>
            <a:endParaRPr lang="en-US" altLang="zh-CN" sz="20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修改说明：感谢评阅人的宝贵意见。为了突出展示本文的研究问题及相关动机，作者将本文的</a:t>
            </a:r>
            <a:r>
              <a:rPr lang="en-US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1.3.1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本文的研究内容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拆分成</a:t>
            </a:r>
            <a:r>
              <a:rPr lang="en-US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1.3.1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本文的研究问题、</a:t>
            </a:r>
            <a:r>
              <a:rPr lang="en-US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1.3.2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本文的研究动机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两小节。（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9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页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4F57958-E9C1-4731-0AC6-0416AA766625}"/>
              </a:ext>
            </a:extLst>
          </p:cNvPr>
          <p:cNvSpPr/>
          <p:nvPr/>
        </p:nvSpPr>
        <p:spPr>
          <a:xfrm>
            <a:off x="5747798" y="1441133"/>
            <a:ext cx="5129629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公式编号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建议用英文符合和新罗马字体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已将所有公式编号改为新罗马字体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BB46021-AFDC-CC67-2D99-B559293CB0ED}"/>
              </a:ext>
            </a:extLst>
          </p:cNvPr>
          <p:cNvSpPr/>
          <p:nvPr/>
        </p:nvSpPr>
        <p:spPr>
          <a:xfrm>
            <a:off x="351591" y="3995678"/>
            <a:ext cx="5129629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2.2.1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中描述了两种范式，但多了“（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）束搜索” </a:t>
            </a:r>
            <a:endParaRPr lang="en-US" altLang="zh-CN" sz="20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修改说明：感谢评阅人的宝贵意见。由于“（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）束搜索”是自回归算法的常用</a:t>
            </a:r>
            <a:r>
              <a:rPr lang="e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trick</a:t>
            </a:r>
            <a:r>
              <a:rPr lang="zh-CN" altLang="e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因此本文放在章节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2.2.1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中介绍，因此作者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将“两种范式”的描述改为“基于自回归的视频描述有两种范式及一种训练技巧”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。（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17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页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7512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5DEF071D-D9B9-49C9-B251-5B65B4CD8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评审专家二意见及相关修改（</a:t>
            </a:r>
            <a:r>
              <a:rPr lang="en-US" altLang="zh-CN" dirty="0"/>
              <a:t>87</a:t>
            </a:r>
            <a:r>
              <a:rPr lang="zh-CN" altLang="en-US" dirty="0"/>
              <a:t>）</a:t>
            </a:r>
          </a:p>
        </p:txBody>
      </p:sp>
      <p:pic>
        <p:nvPicPr>
          <p:cNvPr id="8" name="图片 12">
            <a:extLst>
              <a:ext uri="{FF2B5EF4-FFF2-40B4-BE49-F238E27FC236}">
                <a16:creationId xmlns:a16="http://schemas.microsoft.com/office/drawing/2014/main" id="{E72FCD06-2C68-7B1D-3569-ADB93C894F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A5717089-6F08-3C61-DFF8-F992CF0A5700}"/>
              </a:ext>
            </a:extLst>
          </p:cNvPr>
          <p:cNvSpPr/>
          <p:nvPr/>
        </p:nvSpPr>
        <p:spPr>
          <a:xfrm>
            <a:off x="409994" y="1441133"/>
            <a:ext cx="512962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7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：在实验结果数据表中，一般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不列出方法的期刊或会议名称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，相关性不大，建议去掉，如表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2-1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3-3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3-4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4-1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4-2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等  </a:t>
            </a:r>
            <a:endParaRPr lang="en-US" altLang="zh-CN" sz="2000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已去掉所有表中期刊会议及时间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4F57958-E9C1-4731-0AC6-0416AA766625}"/>
              </a:ext>
            </a:extLst>
          </p:cNvPr>
          <p:cNvSpPr/>
          <p:nvPr/>
        </p:nvSpPr>
        <p:spPr>
          <a:xfrm>
            <a:off x="5747798" y="1441133"/>
            <a:ext cx="512962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8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sz="2000" b="1" kern="100" dirty="0">
                <a:solidFill>
                  <a:schemeClr val="bg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在第</a:t>
            </a:r>
            <a:r>
              <a:rPr lang="en-US" altLang="zh-CN" sz="2000" b="1" kern="100" dirty="0">
                <a:solidFill>
                  <a:schemeClr val="bg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000" b="1" kern="100" dirty="0">
                <a:solidFill>
                  <a:schemeClr val="bg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000" b="1" kern="100" dirty="0">
                <a:solidFill>
                  <a:schemeClr val="bg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000" b="1" kern="100" dirty="0">
                <a:solidFill>
                  <a:schemeClr val="bg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章中应对用于实验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对比的现有方法进行简要描述</a:t>
            </a:r>
            <a:r>
              <a:rPr lang="zh-CN" altLang="en-US" sz="2000" b="1" kern="100" dirty="0">
                <a:solidFill>
                  <a:schemeClr val="bg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；另外，建议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增加与</a:t>
            </a:r>
            <a:r>
              <a:rPr lang="en" altLang="zh-CN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SOTA</a:t>
            </a:r>
            <a:r>
              <a:rPr lang="zh-CN" altLang="en-US" sz="2000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方法的结果对比  </a:t>
            </a:r>
            <a:endParaRPr lang="en-US" altLang="zh-CN" sz="2000" b="1" kern="1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修改说明：感谢评阅人的宝贵意见。作者已在章节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3.4.2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增加了对</a:t>
            </a:r>
            <a:r>
              <a:rPr lang="en" altLang="zh-CN" b="1" kern="1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SiBNet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与</a:t>
            </a:r>
            <a:r>
              <a:rPr lang="en" altLang="zh-CN" b="1" kern="100" dirty="0" err="1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STaTS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两个方法的简单描述及量化对比描述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，同时作者在章节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4.3.2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增加了对</a:t>
            </a:r>
            <a:r>
              <a:rPr lang="en" altLang="zh-CN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GRU-EVE</a:t>
            </a:r>
            <a:r>
              <a:rPr lang="zh-CN" altLang="en-US" b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方法的简单描述及量化对比描述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。（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34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44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45</a:t>
            </a:r>
            <a:r>
              <a:rPr lang="zh-CN" altLang="en-US" b="1" kern="1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页</a:t>
            </a: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）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BB46021-AFDC-CC67-2D99-B559293CB0ED}"/>
              </a:ext>
            </a:extLst>
          </p:cNvPr>
          <p:cNvSpPr/>
          <p:nvPr/>
        </p:nvSpPr>
        <p:spPr>
          <a:xfrm>
            <a:off x="409993" y="3811151"/>
            <a:ext cx="5129629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Wingdings" panose="05000000000000000000" pitchFamily="2" charset="2"/>
              <a:buChar char="n"/>
            </a:pP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意见</a:t>
            </a:r>
            <a:r>
              <a:rPr lang="en-US" altLang="zh-CN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9</a:t>
            </a:r>
            <a:r>
              <a:rPr lang="zh-CN" altLang="en-US" sz="2000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</a:t>
            </a:r>
            <a:r>
              <a:rPr lang="zh-CN" altLang="en-US" sz="2000" b="1" kern="100" dirty="0">
                <a:solidFill>
                  <a:schemeClr val="bg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在论文中“本章”、“第*章”等用法较多，建议直接用所提方法名称如</a:t>
            </a:r>
            <a:r>
              <a:rPr lang="en" altLang="zh-CN" sz="2000" b="1" kern="100" dirty="0">
                <a:solidFill>
                  <a:schemeClr val="bg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DSA-VWST</a:t>
            </a:r>
            <a:r>
              <a:rPr lang="zh-CN" altLang="en-US" sz="2000" b="1" kern="100" dirty="0">
                <a:solidFill>
                  <a:schemeClr val="bg1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来代替，改进论文描述质量 </a:t>
            </a:r>
            <a:endParaRPr lang="en-US" altLang="zh-CN" sz="2000" b="1" kern="100" dirty="0">
              <a:solidFill>
                <a:schemeClr val="bg1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 algn="just">
              <a:buFont typeface="Wingdings" panose="05000000000000000000" pitchFamily="2" charset="2"/>
              <a:buChar char="p"/>
            </a:pPr>
            <a:r>
              <a:rPr lang="zh-CN" altLang="en-US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修改说明：感谢评阅人的宝贵意见。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作者已在章节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4.3.2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及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4.4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中对所有“本章”、“第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章”用法作了一定修改，使用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模型、</a:t>
            </a:r>
            <a:r>
              <a:rPr lang="en-US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*</a:t>
            </a:r>
            <a:r>
              <a:rPr lang="zh-CN" altLang="zh-CN" b="1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方法代替，增强可读性。 </a:t>
            </a:r>
            <a:endParaRPr lang="en-US" altLang="zh-CN" b="1" kern="100" dirty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4505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3E5AD687-A44C-4326-BD87-8E4EA00CD71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17110" y="2193242"/>
            <a:ext cx="10515600" cy="1235757"/>
          </a:xfrm>
        </p:spPr>
        <p:txBody>
          <a:bodyPr>
            <a:normAutofit/>
          </a:bodyPr>
          <a:lstStyle/>
          <a:p>
            <a:r>
              <a:rPr lang="zh-CN" altLang="en-US" sz="7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感谢批评指正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3A70157-A012-4DCE-AADB-40BE2686BBBD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1917110" y="3429000"/>
            <a:ext cx="3732576" cy="614816"/>
          </a:xfrm>
        </p:spPr>
        <p:txBody>
          <a:bodyPr>
            <a:normAutofit lnSpcReduction="10000"/>
          </a:bodyPr>
          <a:lstStyle/>
          <a:p>
            <a:pPr marL="0" indent="0" algn="dist">
              <a:buNone/>
            </a:pPr>
            <a:r>
              <a:rPr lang="en-US" altLang="zh-CN" sz="4000" b="1" dirty="0">
                <a:solidFill>
                  <a:srgbClr val="FCCF5E"/>
                </a:solidFill>
              </a:rPr>
              <a:t>THANKS</a:t>
            </a:r>
            <a:endParaRPr lang="zh-CN" altLang="en-US" sz="4000" b="1" dirty="0">
              <a:solidFill>
                <a:srgbClr val="FCCF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4153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235A2B55-997A-4496-8E8D-5538D30EFE95}"/>
              </a:ext>
            </a:extLst>
          </p:cNvPr>
          <p:cNvSpPr txBox="1"/>
          <p:nvPr/>
        </p:nvSpPr>
        <p:spPr>
          <a:xfrm flipH="1">
            <a:off x="2373086" y="402772"/>
            <a:ext cx="17743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rgbClr val="FCCF5E"/>
                </a:solidFill>
              </a:rPr>
              <a:t>目录</a:t>
            </a:r>
            <a:endParaRPr lang="en-US" altLang="zh-CN" sz="5400" b="1" dirty="0">
              <a:solidFill>
                <a:srgbClr val="FCCF5E"/>
              </a:solidFill>
            </a:endParaRPr>
          </a:p>
          <a:p>
            <a:pPr algn="dist"/>
            <a:r>
              <a:rPr lang="en-US" altLang="zh-CN" sz="1400" b="1" dirty="0">
                <a:solidFill>
                  <a:srgbClr val="FCCF5E"/>
                </a:solidFill>
              </a:rPr>
              <a:t>CONTENTS</a:t>
            </a:r>
            <a:endParaRPr lang="zh-CN" altLang="en-US" sz="1400" b="1" dirty="0">
              <a:solidFill>
                <a:srgbClr val="FCCF5E"/>
              </a:solidFill>
            </a:endParaRPr>
          </a:p>
        </p:txBody>
      </p:sp>
      <p:sp>
        <p:nvSpPr>
          <p:cNvPr id="7" name="L 形 6">
            <a:extLst>
              <a:ext uri="{FF2B5EF4-FFF2-40B4-BE49-F238E27FC236}">
                <a16:creationId xmlns:a16="http://schemas.microsoft.com/office/drawing/2014/main" id="{D1504F9E-D46A-4F18-8CF5-1D1DDBCECA27}"/>
              </a:ext>
            </a:extLst>
          </p:cNvPr>
          <p:cNvSpPr/>
          <p:nvPr/>
        </p:nvSpPr>
        <p:spPr>
          <a:xfrm rot="13500000">
            <a:off x="1800711" y="2117219"/>
            <a:ext cx="276266" cy="276266"/>
          </a:xfrm>
          <a:prstGeom prst="corner">
            <a:avLst>
              <a:gd name="adj1" fmla="val 24545"/>
              <a:gd name="adj2" fmla="val 22727"/>
            </a:avLst>
          </a:prstGeom>
          <a:solidFill>
            <a:srgbClr val="FCC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L 形 8">
            <a:extLst>
              <a:ext uri="{FF2B5EF4-FFF2-40B4-BE49-F238E27FC236}">
                <a16:creationId xmlns:a16="http://schemas.microsoft.com/office/drawing/2014/main" id="{28A6DD59-C553-4059-BE3A-421AC6FC3E5F}"/>
              </a:ext>
            </a:extLst>
          </p:cNvPr>
          <p:cNvSpPr/>
          <p:nvPr/>
        </p:nvSpPr>
        <p:spPr>
          <a:xfrm rot="13500000">
            <a:off x="1800711" y="3645633"/>
            <a:ext cx="276266" cy="276266"/>
          </a:xfrm>
          <a:prstGeom prst="corner">
            <a:avLst>
              <a:gd name="adj1" fmla="val 24545"/>
              <a:gd name="adj2" fmla="val 22727"/>
            </a:avLst>
          </a:prstGeom>
          <a:solidFill>
            <a:srgbClr val="FCC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L 形 10">
            <a:extLst>
              <a:ext uri="{FF2B5EF4-FFF2-40B4-BE49-F238E27FC236}">
                <a16:creationId xmlns:a16="http://schemas.microsoft.com/office/drawing/2014/main" id="{C3A3E656-6405-430F-9692-2AA93BF451EA}"/>
              </a:ext>
            </a:extLst>
          </p:cNvPr>
          <p:cNvSpPr/>
          <p:nvPr/>
        </p:nvSpPr>
        <p:spPr>
          <a:xfrm rot="13500000">
            <a:off x="1800711" y="4409840"/>
            <a:ext cx="276266" cy="276266"/>
          </a:xfrm>
          <a:prstGeom prst="corner">
            <a:avLst>
              <a:gd name="adj1" fmla="val 24545"/>
              <a:gd name="adj2" fmla="val 22727"/>
            </a:avLst>
          </a:prstGeom>
          <a:solidFill>
            <a:srgbClr val="FCC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3D3EA3AF-A56D-49F8-A110-A02130D251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01389" y="2091534"/>
            <a:ext cx="7457394" cy="457200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拟解决问题、研究目标及内容</a:t>
            </a:r>
          </a:p>
        </p:txBody>
      </p:sp>
      <p:sp>
        <p:nvSpPr>
          <p:cNvPr id="15" name="文本占位符 14">
            <a:extLst>
              <a:ext uri="{FF2B5EF4-FFF2-40B4-BE49-F238E27FC236}">
                <a16:creationId xmlns:a16="http://schemas.microsoft.com/office/drawing/2014/main" id="{75BCB85C-A5B8-42CC-B940-9FCA513BFC1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96286" y="4384155"/>
            <a:ext cx="7457394" cy="457200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评审专家意见与修改情况</a:t>
            </a:r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2F53ED26-FDB4-4440-B6B9-4C813EB23F4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96286" y="3619948"/>
            <a:ext cx="7457394" cy="457200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研究成果</a:t>
            </a:r>
          </a:p>
        </p:txBody>
      </p:sp>
      <p:pic>
        <p:nvPicPr>
          <p:cNvPr id="12" name="图片 12">
            <a:extLst>
              <a:ext uri="{FF2B5EF4-FFF2-40B4-BE49-F238E27FC236}">
                <a16:creationId xmlns:a16="http://schemas.microsoft.com/office/drawing/2014/main" id="{D60DB56B-63DD-20E9-BC08-5F32F61D81A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L 形 21">
            <a:extLst>
              <a:ext uri="{FF2B5EF4-FFF2-40B4-BE49-F238E27FC236}">
                <a16:creationId xmlns:a16="http://schemas.microsoft.com/office/drawing/2014/main" id="{56E9197E-B22D-561F-6732-6BC7BED8ED1B}"/>
              </a:ext>
            </a:extLst>
          </p:cNvPr>
          <p:cNvSpPr/>
          <p:nvPr/>
        </p:nvSpPr>
        <p:spPr>
          <a:xfrm rot="13500000">
            <a:off x="1795608" y="2881426"/>
            <a:ext cx="276266" cy="276266"/>
          </a:xfrm>
          <a:prstGeom prst="corner">
            <a:avLst>
              <a:gd name="adj1" fmla="val 24545"/>
              <a:gd name="adj2" fmla="val 22727"/>
            </a:avLst>
          </a:prstGeom>
          <a:solidFill>
            <a:srgbClr val="FCCF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占位符 13">
            <a:extLst>
              <a:ext uri="{FF2B5EF4-FFF2-40B4-BE49-F238E27FC236}">
                <a16:creationId xmlns:a16="http://schemas.microsoft.com/office/drawing/2014/main" id="{A2A2BA77-79FD-E1D0-5611-9FBA76D998D8}"/>
              </a:ext>
            </a:extLst>
          </p:cNvPr>
          <p:cNvSpPr txBox="1">
            <a:spLocks/>
          </p:cNvSpPr>
          <p:nvPr/>
        </p:nvSpPr>
        <p:spPr>
          <a:xfrm>
            <a:off x="2196286" y="2855741"/>
            <a:ext cx="7457394" cy="457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1" kern="1200">
                <a:solidFill>
                  <a:srgbClr val="80B1C5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拟采取方法及技术路线</a:t>
            </a:r>
          </a:p>
        </p:txBody>
      </p:sp>
    </p:spTree>
    <p:extLst>
      <p:ext uri="{BB962C8B-B14F-4D97-AF65-F5344CB8AC3E}">
        <p14:creationId xmlns:p14="http://schemas.microsoft.com/office/powerpoint/2010/main" val="1306489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5DEF071D-D9B9-49C9-B251-5B65B4CD8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拟解决问题、研究目标及内容</a:t>
            </a:r>
          </a:p>
        </p:txBody>
      </p:sp>
      <p:pic>
        <p:nvPicPr>
          <p:cNvPr id="8" name="图片 12">
            <a:extLst>
              <a:ext uri="{FF2B5EF4-FFF2-40B4-BE49-F238E27FC236}">
                <a16:creationId xmlns:a16="http://schemas.microsoft.com/office/drawing/2014/main" id="{E72FCD06-2C68-7B1D-3569-ADB93C894F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椭圆 9">
            <a:extLst>
              <a:ext uri="{FF2B5EF4-FFF2-40B4-BE49-F238E27FC236}">
                <a16:creationId xmlns:a16="http://schemas.microsoft.com/office/drawing/2014/main" id="{3D413C21-C61C-18F5-6747-66C203DC7711}"/>
              </a:ext>
            </a:extLst>
          </p:cNvPr>
          <p:cNvSpPr/>
          <p:nvPr/>
        </p:nvSpPr>
        <p:spPr>
          <a:xfrm>
            <a:off x="1234529" y="1972057"/>
            <a:ext cx="610037" cy="6056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18B2341-6125-BAB1-958C-7E7ED129E509}"/>
              </a:ext>
            </a:extLst>
          </p:cNvPr>
          <p:cNvSpPr/>
          <p:nvPr/>
        </p:nvSpPr>
        <p:spPr>
          <a:xfrm>
            <a:off x="1218764" y="3484233"/>
            <a:ext cx="610037" cy="6056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CCF866-DAF7-4DEB-1767-31C5992B63F4}"/>
              </a:ext>
            </a:extLst>
          </p:cNvPr>
          <p:cNvSpPr txBox="1"/>
          <p:nvPr/>
        </p:nvSpPr>
        <p:spPr>
          <a:xfrm>
            <a:off x="2275116" y="2090193"/>
            <a:ext cx="5686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非自回归由于单词并行生成的特点缺乏承前依赖，导致搜索空间爆炸。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A38D9B7-56D9-9DA1-161E-3533BDAFDFFC}"/>
              </a:ext>
            </a:extLst>
          </p:cNvPr>
          <p:cNvSpPr txBox="1"/>
          <p:nvPr/>
        </p:nvSpPr>
        <p:spPr>
          <a:xfrm>
            <a:off x="2275116" y="3602369"/>
            <a:ext cx="57416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关注如何直接获取目标语言的句内相关依赖并引入模型。</a:t>
            </a:r>
            <a:endParaRPr kumimoji="1" lang="en-US" altLang="zh-CN" dirty="0"/>
          </a:p>
          <a:p>
            <a:r>
              <a:rPr kumimoji="1" lang="zh-CN" altLang="en-US" dirty="0"/>
              <a:t>完整描述所包含的依赖关系比较复杂，转而研究视觉词之间的依赖关系。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27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EB23C-6FC6-431A-8D7E-C42CF4144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拟采取方法及技术路线</a:t>
            </a:r>
          </a:p>
        </p:txBody>
      </p:sp>
      <p:pic>
        <p:nvPicPr>
          <p:cNvPr id="4" name="图片 12">
            <a:extLst>
              <a:ext uri="{FF2B5EF4-FFF2-40B4-BE49-F238E27FC236}">
                <a16:creationId xmlns:a16="http://schemas.microsoft.com/office/drawing/2014/main" id="{FB98467D-B6C6-162C-CD69-3B0C6B028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0AEB822-FD98-861A-0FF3-38BAD4992F92}"/>
              </a:ext>
            </a:extLst>
          </p:cNvPr>
          <p:cNvSpPr txBox="1"/>
          <p:nvPr/>
        </p:nvSpPr>
        <p:spPr>
          <a:xfrm>
            <a:off x="1983452" y="5556720"/>
            <a:ext cx="7301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设计了视频</a:t>
            </a:r>
            <a:r>
              <a:rPr kumimoji="1" lang="en-US" altLang="zh-CN" dirty="0"/>
              <a:t>—</a:t>
            </a:r>
            <a:r>
              <a:rPr kumimoji="1" lang="zh-CN" altLang="en-US" dirty="0"/>
              <a:t>文本双尺度双向对齐损失函数构建视觉词间的语义关系</a:t>
            </a: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62CBFFC6-755C-0E15-6B7A-CCC7A58733AD}"/>
              </a:ext>
            </a:extLst>
          </p:cNvPr>
          <p:cNvSpPr/>
          <p:nvPr/>
        </p:nvSpPr>
        <p:spPr>
          <a:xfrm>
            <a:off x="1187232" y="5438583"/>
            <a:ext cx="610037" cy="6056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E2A566A-5D4F-C731-358A-90A06EDC0F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389" y="1740787"/>
            <a:ext cx="7772400" cy="3584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00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EB23C-6FC6-431A-8D7E-C42CF4144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研究成果</a:t>
            </a:r>
          </a:p>
        </p:txBody>
      </p:sp>
      <p:pic>
        <p:nvPicPr>
          <p:cNvPr id="4" name="图片 12">
            <a:extLst>
              <a:ext uri="{FF2B5EF4-FFF2-40B4-BE49-F238E27FC236}">
                <a16:creationId xmlns:a16="http://schemas.microsoft.com/office/drawing/2014/main" id="{FB98467D-B6C6-162C-CD69-3B0C6B028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AA0B2FE-0CE0-9B64-91CB-C78459FA21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89" y="1664629"/>
            <a:ext cx="5446603" cy="2559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31FBE16-6143-D3BE-EDB2-E601608C8C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589" y="4223832"/>
            <a:ext cx="5689600" cy="22479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835532B-1269-FB03-84AB-E26295DEA8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64629"/>
            <a:ext cx="4998531" cy="159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775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5DEF071D-D9B9-49C9-B251-5B65B4CD8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拟解决问题、研究目标及内容</a:t>
            </a:r>
          </a:p>
        </p:txBody>
      </p:sp>
      <p:pic>
        <p:nvPicPr>
          <p:cNvPr id="8" name="图片 12">
            <a:extLst>
              <a:ext uri="{FF2B5EF4-FFF2-40B4-BE49-F238E27FC236}">
                <a16:creationId xmlns:a16="http://schemas.microsoft.com/office/drawing/2014/main" id="{E72FCD06-2C68-7B1D-3569-ADB93C894F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椭圆 9">
            <a:extLst>
              <a:ext uri="{FF2B5EF4-FFF2-40B4-BE49-F238E27FC236}">
                <a16:creationId xmlns:a16="http://schemas.microsoft.com/office/drawing/2014/main" id="{3D413C21-C61C-18F5-6747-66C203DC7711}"/>
              </a:ext>
            </a:extLst>
          </p:cNvPr>
          <p:cNvSpPr/>
          <p:nvPr/>
        </p:nvSpPr>
        <p:spPr>
          <a:xfrm>
            <a:off x="1234529" y="1972057"/>
            <a:ext cx="610037" cy="6056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E18B2341-6125-BAB1-958C-7E7ED129E509}"/>
              </a:ext>
            </a:extLst>
          </p:cNvPr>
          <p:cNvSpPr/>
          <p:nvPr/>
        </p:nvSpPr>
        <p:spPr>
          <a:xfrm>
            <a:off x="1218764" y="3484233"/>
            <a:ext cx="610037" cy="6056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0CCF866-DAF7-4DEB-1767-31C5992B63F4}"/>
              </a:ext>
            </a:extLst>
          </p:cNvPr>
          <p:cNvSpPr txBox="1"/>
          <p:nvPr/>
        </p:nvSpPr>
        <p:spPr>
          <a:xfrm>
            <a:off x="2275116" y="2090193"/>
            <a:ext cx="56864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由于前一方法关注提取单帧内视觉词间语义关系，忽略了很多复杂动作信息往往需要连续帧的总结。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A38D9B7-56D9-9DA1-161E-3533BDAFDFFC}"/>
              </a:ext>
            </a:extLst>
          </p:cNvPr>
          <p:cNvSpPr txBox="1"/>
          <p:nvPr/>
        </p:nvSpPr>
        <p:spPr>
          <a:xfrm>
            <a:off x="2275116" y="3602369"/>
            <a:ext cx="5741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关注如何总结连续视觉帧的动作信息是一种可靠的补充。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92083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EB23C-6FC6-431A-8D7E-C42CF4144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拟采取方法及技术路线</a:t>
            </a:r>
          </a:p>
        </p:txBody>
      </p:sp>
      <p:pic>
        <p:nvPicPr>
          <p:cNvPr id="4" name="图片 12">
            <a:extLst>
              <a:ext uri="{FF2B5EF4-FFF2-40B4-BE49-F238E27FC236}">
                <a16:creationId xmlns:a16="http://schemas.microsoft.com/office/drawing/2014/main" id="{FB98467D-B6C6-162C-CD69-3B0C6B028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BCCB153-6575-CBE4-2F06-C01106697E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4955" y="1404226"/>
            <a:ext cx="6854059" cy="426544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D5F7E75-BDCA-B1EB-C073-F62AAD9DD406}"/>
              </a:ext>
            </a:extLst>
          </p:cNvPr>
          <p:cNvSpPr txBox="1"/>
          <p:nvPr/>
        </p:nvSpPr>
        <p:spPr>
          <a:xfrm>
            <a:off x="2916163" y="5801790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采用额外的行为识别预测器修正</a:t>
            </a: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C966487-F787-FF6B-5ABD-EBC2690A0B4C}"/>
              </a:ext>
            </a:extLst>
          </p:cNvPr>
          <p:cNvSpPr/>
          <p:nvPr/>
        </p:nvSpPr>
        <p:spPr>
          <a:xfrm>
            <a:off x="2072645" y="5683653"/>
            <a:ext cx="610037" cy="60560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5689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EB23C-6FC6-431A-8D7E-C42CF4144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研究成果</a:t>
            </a:r>
          </a:p>
        </p:txBody>
      </p:sp>
      <p:pic>
        <p:nvPicPr>
          <p:cNvPr id="4" name="图片 12">
            <a:extLst>
              <a:ext uri="{FF2B5EF4-FFF2-40B4-BE49-F238E27FC236}">
                <a16:creationId xmlns:a16="http://schemas.microsoft.com/office/drawing/2014/main" id="{FB98467D-B6C6-162C-CD69-3B0C6B028D2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6351EF2-643F-568A-EEB0-3A444DF3C4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93" y="1595184"/>
            <a:ext cx="3000243" cy="1833816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7DB1C8E-8491-F813-5C15-9AE4652550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93" y="3633053"/>
            <a:ext cx="2912242" cy="190460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0D39036-1169-8CAC-276A-18153EFA25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8517" y="3728765"/>
            <a:ext cx="4556250" cy="190460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752124BA-CEFC-4619-41F5-134E69E842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5617" y="1681294"/>
            <a:ext cx="3722212" cy="190631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2BF79EF0-F3D9-EB9B-9246-F363D645657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8210" y="1595184"/>
            <a:ext cx="3472797" cy="1646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378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5DEF071D-D9B9-49C9-B251-5B65B4CD87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研究成果</a:t>
            </a:r>
          </a:p>
        </p:txBody>
      </p:sp>
      <p:pic>
        <p:nvPicPr>
          <p:cNvPr id="8" name="图片 12">
            <a:extLst>
              <a:ext uri="{FF2B5EF4-FFF2-40B4-BE49-F238E27FC236}">
                <a16:creationId xmlns:a16="http://schemas.microsoft.com/office/drawing/2014/main" id="{E72FCD06-2C68-7B1D-3569-ADB93C894FA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345" y="184644"/>
            <a:ext cx="2873375" cy="57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5F433C0-BACE-1653-282D-42E16C38FB27}"/>
              </a:ext>
            </a:extLst>
          </p:cNvPr>
          <p:cNvSpPr txBox="1"/>
          <p:nvPr/>
        </p:nvSpPr>
        <p:spPr>
          <a:xfrm>
            <a:off x="1521372" y="1978572"/>
            <a:ext cx="831668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n"/>
              <a:defRPr/>
            </a:pP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Zhong X, Zhang Y, Chen S, et al. Dual-Scale Alignment-Based Transformer on Linguistic Skeleton Tags for Non-Autoregressive Video Captioning[C]//2022 IEEE International Conference on Multimedia and Expo (ICME). IEEE, 2022: 1-6.</a:t>
            </a:r>
            <a:r>
              <a:rPr lang="zh-CN" altLang="zh-CN" sz="1400" dirty="0">
                <a:solidFill>
                  <a:schemeClr val="bg2">
                    <a:lumMod val="2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（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CCF B</a:t>
            </a:r>
            <a:r>
              <a:rPr lang="zh-CN" altLang="zh-CN" sz="1400" dirty="0">
                <a:solidFill>
                  <a:schemeClr val="bg2">
                    <a:lumMod val="2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会议，已检索</a:t>
            </a:r>
            <a:r>
              <a:rPr lang="en-US" altLang="zh-CN" sz="1400" dirty="0">
                <a:solidFill>
                  <a:schemeClr val="bg2">
                    <a:lumMod val="2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, </a:t>
            </a:r>
            <a:r>
              <a:rPr lang="zh-CN" altLang="zh-CN" sz="1400" dirty="0">
                <a:solidFill>
                  <a:schemeClr val="bg2">
                    <a:lumMod val="25000"/>
                  </a:schemeClr>
                </a:solidFill>
                <a:latin typeface="SimSun" panose="02010600030101010101" pitchFamily="2" charset="-122"/>
                <a:ea typeface="SimSun" panose="02010600030101010101" pitchFamily="2" charset="-122"/>
              </a:rPr>
              <a:t>导师一作，本人二作）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708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2">
      <a:dk1>
        <a:srgbClr val="3F3F3F"/>
      </a:dk1>
      <a:lt1>
        <a:srgbClr val="F2F2F2"/>
      </a:lt1>
      <a:dk2>
        <a:srgbClr val="7FB2C6"/>
      </a:dk2>
      <a:lt2>
        <a:srgbClr val="FFD965"/>
      </a:lt2>
      <a:accent1>
        <a:srgbClr val="7FB2C6"/>
      </a:accent1>
      <a:accent2>
        <a:srgbClr val="DC464F"/>
      </a:accent2>
      <a:accent3>
        <a:srgbClr val="FFD965"/>
      </a:accent3>
      <a:accent4>
        <a:srgbClr val="BBCFA4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3088</TotalTime>
  <Words>1316</Words>
  <Application>Microsoft Macintosh PowerPoint</Application>
  <PresentationFormat>宽屏</PresentationFormat>
  <Paragraphs>60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等线</vt:lpstr>
      <vt:lpstr>等线 Light</vt:lpstr>
      <vt:lpstr>SimSun</vt:lpstr>
      <vt:lpstr>微软雅黑</vt:lpstr>
      <vt:lpstr>Arial</vt:lpstr>
      <vt:lpstr>Cambria Math</vt:lpstr>
      <vt:lpstr>Wingdings</vt:lpstr>
      <vt:lpstr>Office 主题​​</vt:lpstr>
      <vt:lpstr>基于视觉词序列语义优化的非自回归视频描述研究</vt:lpstr>
      <vt:lpstr>PowerPoint 演示文稿</vt:lpstr>
      <vt:lpstr>拟解决问题、研究目标及内容</vt:lpstr>
      <vt:lpstr>拟采取方法及技术路线</vt:lpstr>
      <vt:lpstr>研究成果</vt:lpstr>
      <vt:lpstr>拟解决问题、研究目标及内容</vt:lpstr>
      <vt:lpstr>拟采取方法及技术路线</vt:lpstr>
      <vt:lpstr>研究成果</vt:lpstr>
      <vt:lpstr>研究成果</vt:lpstr>
      <vt:lpstr>评审专家一意见及相关修改（88）</vt:lpstr>
      <vt:lpstr>评审专家二意见及相关修改（87）</vt:lpstr>
      <vt:lpstr>评审专家二意见及相关修改（87）</vt:lpstr>
      <vt:lpstr>评审专家二意见及相关修改（87）</vt:lpstr>
      <vt:lpstr>感谢批评指正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502288605@qq.com</dc:creator>
  <cp:lastModifiedBy>yimama66@163.com</cp:lastModifiedBy>
  <cp:revision>30</cp:revision>
  <dcterms:created xsi:type="dcterms:W3CDTF">2020-08-05T05:47:58Z</dcterms:created>
  <dcterms:modified xsi:type="dcterms:W3CDTF">2023-05-17T01:24:20Z</dcterms:modified>
</cp:coreProperties>
</file>

<file path=docProps/thumbnail.jpeg>
</file>